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4"/>
  </p:notesMasterIdLst>
  <p:handoutMasterIdLst>
    <p:handoutMasterId r:id="rId5"/>
  </p:handoutMasterIdLst>
  <p:sldIdLst>
    <p:sldId id="262" r:id="rId2"/>
    <p:sldId id="263" r:id="rId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600"/>
    <a:srgbClr val="99CC00"/>
    <a:srgbClr val="875A2D"/>
    <a:srgbClr val="990033"/>
    <a:srgbClr val="0066FF"/>
    <a:srgbClr val="D9A105"/>
    <a:srgbClr val="E5AA05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4" autoAdjust="0"/>
  </p:normalViewPr>
  <p:slideViewPr>
    <p:cSldViewPr>
      <p:cViewPr varScale="1">
        <p:scale>
          <a:sx n="95" d="100"/>
          <a:sy n="95" d="100"/>
        </p:scale>
        <p:origin x="581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78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83B418-1D1D-49A8-86DE-9FF8A730E2BA}" type="datetimeFigureOut">
              <a:rPr lang="de-DE"/>
              <a:pPr>
                <a:defRPr/>
              </a:pPr>
              <a:t>09.12.2020</a:t>
            </a:fld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466E0C0-8BF1-4D1E-AA01-89E7838A62E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84010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CA355AD-5152-47A8-97B7-C884363C4444}" type="datetimeFigureOut">
              <a:rPr lang="de-DE"/>
              <a:pPr>
                <a:defRPr/>
              </a:pPr>
              <a:t>09.12.2020</a:t>
            </a:fld>
            <a:endParaRPr lang="de-D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de-DE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9041BAF-AD23-4183-BA8D-4056D98FA04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854889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beruflichesgymnasium.de/" TargetMode="External"/><Relationship Id="rId2" Type="http://schemas.openxmlformats.org/officeDocument/2006/relationships/hyperlink" Target="http://www.bs-uhk.de/bg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beruflichesgymnasium.de&#160;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549275" y="165100"/>
            <a:ext cx="282575" cy="282575"/>
            <a:chOff x="548640" y="173736"/>
            <a:chExt cx="283464" cy="283464"/>
          </a:xfrm>
        </p:grpSpPr>
        <p:sp>
          <p:nvSpPr>
            <p:cNvPr id="6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7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914400" y="165100"/>
            <a:ext cx="284163" cy="282575"/>
            <a:chOff x="548640" y="173736"/>
            <a:chExt cx="283464" cy="283464"/>
          </a:xfrm>
        </p:grpSpPr>
        <p:sp>
          <p:nvSpPr>
            <p:cNvPr id="9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289050" y="165100"/>
            <a:ext cx="284163" cy="282575"/>
            <a:chOff x="548640" y="173736"/>
            <a:chExt cx="283464" cy="283464"/>
          </a:xfrm>
        </p:grpSpPr>
        <p:sp>
          <p:nvSpPr>
            <p:cNvPr id="12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4" name="Text Box 28">
            <a:hlinkClick r:id="rId2"/>
          </p:cNvPr>
          <p:cNvSpPr txBox="1">
            <a:spLocks noChangeArrowheads="1"/>
          </p:cNvSpPr>
          <p:nvPr userDrawn="1"/>
        </p:nvSpPr>
        <p:spPr bwMode="auto">
          <a:xfrm>
            <a:off x="6683375" y="6524625"/>
            <a:ext cx="2209800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de-DE" altLang="de-DE" sz="1100" smtClean="0">
                <a:hlinkClick r:id="rId3"/>
              </a:rPr>
              <a:t>https://beruflichesgymnasium.de</a:t>
            </a:r>
            <a:r>
              <a:rPr lang="de-DE" altLang="de-DE" sz="1100" smtClean="0">
                <a:hlinkClick r:id="rId4"/>
              </a:rPr>
              <a:t> </a:t>
            </a:r>
            <a:endParaRPr lang="de-DE" altLang="de-DE" sz="110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57200"/>
            <a:ext cx="8147304" cy="950976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572768"/>
            <a:ext cx="8119872" cy="48280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CA9EE-1A2C-414C-BD89-418538DE081F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138A4-A135-4384-BB5F-C25469F2EBEE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484317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283464" y="356616"/>
            <a:ext cx="7004304" cy="608990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549275" y="219075"/>
            <a:ext cx="282575" cy="284163"/>
            <a:chOff x="548640" y="173736"/>
            <a:chExt cx="283464" cy="283464"/>
          </a:xfrm>
        </p:grpSpPr>
        <p:sp>
          <p:nvSpPr>
            <p:cNvPr id="6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9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914400" y="219075"/>
            <a:ext cx="284163" cy="284163"/>
            <a:chOff x="548640" y="173736"/>
            <a:chExt cx="283464" cy="283464"/>
          </a:xfrm>
        </p:grpSpPr>
        <p:sp>
          <p:nvSpPr>
            <p:cNvPr id="9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289050" y="219075"/>
            <a:ext cx="284163" cy="284163"/>
            <a:chOff x="548640" y="173736"/>
            <a:chExt cx="283464" cy="283464"/>
          </a:xfrm>
        </p:grpSpPr>
        <p:sp>
          <p:nvSpPr>
            <p:cNvPr id="12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360920" y="365760"/>
            <a:ext cx="1426464" cy="6062472"/>
          </a:xfrm>
        </p:spPr>
        <p:txBody>
          <a:bodyPr vert="eaVert">
            <a:scene3d>
              <a:camera prst="orthographicFront"/>
              <a:lightRig rig="flat" dir="t"/>
            </a:scene3d>
            <a:sp3d extrusionH="3175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>
              <a:defRPr>
                <a:gradFill flip="none" rotWithShape="1"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576072"/>
            <a:ext cx="6373368" cy="56418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6C89A-1602-4572-A2B5-5EB4BA64B1B7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B3D45-EE39-4A08-AADA-04D31E574988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87725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502920" y="3712464"/>
            <a:ext cx="8147304" cy="2139696"/>
          </a:xfrm>
          <a:prstGeom prst="roundRect">
            <a:avLst>
              <a:gd name="adj" fmla="val 9795"/>
            </a:avLst>
          </a:prstGeom>
          <a:gradFill>
            <a:gsLst>
              <a:gs pos="0">
                <a:schemeClr val="bg1">
                  <a:alpha val="79000"/>
                </a:schemeClr>
              </a:gs>
              <a:gs pos="30000">
                <a:schemeClr val="bg2"/>
              </a:gs>
              <a:gs pos="66000">
                <a:schemeClr val="bg2"/>
              </a:gs>
              <a:gs pos="100000">
                <a:schemeClr val="bg1">
                  <a:alpha val="61000"/>
                </a:schemeClr>
              </a:gs>
            </a:gsLst>
            <a:lin ang="5400000" scaled="1"/>
          </a:gradFill>
          <a:ln w="38100">
            <a:solidFill>
              <a:schemeClr val="bg2">
                <a:lumMod val="20000"/>
                <a:lumOff val="8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8"/>
          <p:cNvSpPr/>
          <p:nvPr/>
        </p:nvSpPr>
        <p:spPr bwMode="gray">
          <a:xfrm>
            <a:off x="859536" y="5641848"/>
            <a:ext cx="7498080" cy="429768"/>
          </a:xfrm>
          <a:prstGeom prst="roundRect">
            <a:avLst>
              <a:gd name="adj" fmla="val 25178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78000">
                <a:schemeClr val="bg2">
                  <a:lumMod val="60000"/>
                  <a:lumOff val="40000"/>
                </a:schemeClr>
              </a:gs>
              <a:gs pos="75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7"/>
          <p:cNvSpPr/>
          <p:nvPr/>
        </p:nvSpPr>
        <p:spPr bwMode="gray">
          <a:xfrm>
            <a:off x="859536" y="3502152"/>
            <a:ext cx="7498080" cy="429768"/>
          </a:xfrm>
          <a:prstGeom prst="roundRect">
            <a:avLst>
              <a:gd name="adj" fmla="val 2305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67000">
                <a:schemeClr val="bg2">
                  <a:lumMod val="60000"/>
                  <a:lumOff val="40000"/>
                </a:schemeClr>
              </a:gs>
              <a:gs pos="98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9"/>
          <p:cNvSpPr/>
          <p:nvPr/>
        </p:nvSpPr>
        <p:spPr bwMode="gray">
          <a:xfrm>
            <a:off x="5641848" y="3584448"/>
            <a:ext cx="2496312" cy="265176"/>
          </a:xfrm>
          <a:prstGeom prst="roundRect">
            <a:avLst>
              <a:gd name="adj" fmla="val 21911"/>
            </a:avLst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0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10"/>
          <p:cNvGrpSpPr/>
          <p:nvPr/>
        </p:nvGrpSpPr>
        <p:grpSpPr bwMode="ltGray">
          <a:xfrm>
            <a:off x="5733288" y="3675888"/>
            <a:ext cx="850392" cy="73152"/>
            <a:chOff x="5733288" y="1874520"/>
            <a:chExt cx="850392" cy="73152"/>
          </a:xfrm>
          <a:effectLst>
            <a:glow rad="63500">
              <a:schemeClr val="tx1">
                <a:alpha val="40000"/>
              </a:schemeClr>
            </a:glow>
            <a:outerShdw blurRad="50800" dist="50800" dir="5400000" algn="ctr" rotWithShape="0">
              <a:schemeClr val="accent1">
                <a:lumMod val="20000"/>
                <a:lumOff val="80000"/>
                <a:alpha val="21000"/>
              </a:schemeClr>
            </a:outerShdw>
          </a:effectLst>
        </p:grpSpPr>
        <p:sp>
          <p:nvSpPr>
            <p:cNvPr id="9" name="Oval 11"/>
            <p:cNvSpPr/>
            <p:nvPr/>
          </p:nvSpPr>
          <p:spPr bwMode="ltGray">
            <a:xfrm>
              <a:off x="573328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/>
          </p:nvSpPr>
          <p:spPr bwMode="ltGray">
            <a:xfrm>
              <a:off x="5925312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/>
          </p:nvSpPr>
          <p:spPr bwMode="ltGray">
            <a:xfrm>
              <a:off x="6117336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14"/>
            <p:cNvSpPr/>
            <p:nvPr/>
          </p:nvSpPr>
          <p:spPr bwMode="ltGray">
            <a:xfrm>
              <a:off x="6309360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/>
          </p:nvSpPr>
          <p:spPr bwMode="ltGray">
            <a:xfrm>
              <a:off x="651052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0080" y="3931920"/>
            <a:ext cx="7790688" cy="1719072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536" y="2642616"/>
            <a:ext cx="7498080" cy="740664"/>
          </a:xfrm>
        </p:spPr>
        <p:txBody>
          <a:bodyPr anchor="b"/>
          <a:lstStyle>
            <a:lvl1pPr marL="0" indent="0">
              <a:buNone/>
              <a:defRPr sz="20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073B7-D9D6-4125-B317-55A85E9CDA3B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87AEF-03E0-4E15-8BEB-AD7FDF6B84EE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854908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1216152"/>
            <a:ext cx="8577072" cy="5294376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695325" y="1079500"/>
            <a:ext cx="282575" cy="282575"/>
            <a:chOff x="548640" y="173736"/>
            <a:chExt cx="283464" cy="283464"/>
          </a:xfrm>
        </p:grpSpPr>
        <p:sp>
          <p:nvSpPr>
            <p:cNvPr id="7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1050925" y="1079500"/>
            <a:ext cx="284163" cy="282575"/>
            <a:chOff x="548640" y="173736"/>
            <a:chExt cx="283464" cy="283464"/>
          </a:xfrm>
        </p:grpSpPr>
        <p:sp>
          <p:nvSpPr>
            <p:cNvPr id="10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1427163" y="1079500"/>
            <a:ext cx="282575" cy="282575"/>
            <a:chOff x="548640" y="173736"/>
            <a:chExt cx="283464" cy="283464"/>
          </a:xfrm>
        </p:grpSpPr>
        <p:sp>
          <p:nvSpPr>
            <p:cNvPr id="13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069848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77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2916-DAAC-487D-88A5-9BA527DEE5EB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DD813-7415-4280-AB14-85B8CC9E9256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403969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10"/>
          <p:cNvSpPr/>
          <p:nvPr/>
        </p:nvSpPr>
        <p:spPr bwMode="gray">
          <a:xfrm>
            <a:off x="4645152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9"/>
          <p:cNvSpPr/>
          <p:nvPr/>
        </p:nvSpPr>
        <p:spPr bwMode="gray">
          <a:xfrm>
            <a:off x="283464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143000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29768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white">
          <a:xfrm>
            <a:off x="4782312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8B06D-BE67-40EB-AD38-5B1ADE72C47A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C18D2-2967-487B-A0A0-BEDC07965F23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2466487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8193F-2796-4F3C-9696-313C783BAD4E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43DBE-D2BB-42C3-B8DB-B4BB736F153E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25149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88158-42BB-4E4F-A0FE-E91969E8F3C5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0A775-17AA-49D4-9E7F-0392BC46D577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670901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56616" y="429768"/>
            <a:ext cx="3118104" cy="10058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429768"/>
            <a:ext cx="5184648" cy="58613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6616" y="1435608"/>
            <a:ext cx="3118104" cy="4855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D2216-3EAF-4BFB-A6CE-F24653859CBB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C6D88-B5C1-47A8-8765-EF45587074CC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559905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549275" y="165100"/>
            <a:ext cx="282575" cy="282575"/>
            <a:chOff x="548640" y="173736"/>
            <a:chExt cx="283464" cy="283464"/>
          </a:xfrm>
        </p:grpSpPr>
        <p:sp>
          <p:nvSpPr>
            <p:cNvPr id="7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914400" y="165100"/>
            <a:ext cx="284163" cy="282575"/>
            <a:chOff x="548640" y="173736"/>
            <a:chExt cx="283464" cy="283464"/>
          </a:xfrm>
        </p:grpSpPr>
        <p:sp>
          <p:nvSpPr>
            <p:cNvPr id="10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1289050" y="165100"/>
            <a:ext cx="284163" cy="282575"/>
            <a:chOff x="548640" y="173736"/>
            <a:chExt cx="283464" cy="283464"/>
          </a:xfrm>
        </p:grpSpPr>
        <p:sp>
          <p:nvSpPr>
            <p:cNvPr id="13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0352" y="3273552"/>
            <a:ext cx="2642616" cy="137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200400" y="612775"/>
            <a:ext cx="5404104" cy="4114800"/>
          </a:xfrm>
          <a:prstGeom prst="roundRect">
            <a:avLst>
              <a:gd name="adj" fmla="val 5778"/>
            </a:avLst>
          </a:prstGeom>
          <a:ln w="38100">
            <a:solidFill>
              <a:srgbClr val="FFFFFF">
                <a:alpha val="80000"/>
              </a:srgbClr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5848" y="4800600"/>
            <a:ext cx="5102352" cy="1371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F89D3-69F2-4463-9413-3EC5BF2FC4AE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549A0-B6E9-4870-A032-B863FC65BF13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2141183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C4720-71CD-4D93-B142-5E17C4AFD30F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165A6-064B-489D-8EC9-A7E4C114069E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093434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56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2">
              <a:alphaModFix amt="27000"/>
            </a:blip>
            <a:srcRect/>
            <a:tile tx="0" ty="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de-DE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altLang="de-D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457200" y="6556375"/>
            <a:ext cx="2133600" cy="246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15D23D-33AD-4961-A9F9-984A019708F5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5815013" y="6556375"/>
            <a:ext cx="2895600" cy="246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502025" y="6556375"/>
            <a:ext cx="2133600" cy="2460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BC177E3-289C-4056-9AD5-A022D0895F68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39" r:id="rId5"/>
    <p:sldLayoutId id="2147483940" r:id="rId6"/>
    <p:sldLayoutId id="2147483946" r:id="rId7"/>
    <p:sldLayoutId id="2147483947" r:id="rId8"/>
    <p:sldLayoutId id="2147483941" r:id="rId9"/>
    <p:sldLayoutId id="2147483948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BWL / RW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85800" y="1916113"/>
            <a:ext cx="822960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Industrielles Rechnungswesen - IKR:</a:t>
            </a:r>
            <a:br>
              <a:rPr lang="de-DE" altLang="de-DE" sz="2400"/>
            </a:br>
            <a:r>
              <a:rPr lang="de-DE" altLang="de-DE" sz="2400"/>
              <a:t>- Buchungen in wichtigen Sachbereichen</a:t>
            </a:r>
            <a:br>
              <a:rPr lang="de-DE" altLang="de-DE" sz="2400"/>
            </a:br>
            <a:r>
              <a:rPr lang="de-DE" altLang="de-DE" sz="2400"/>
              <a:t>- Jahresabschlussarbeiten unter Berück-</a:t>
            </a:r>
            <a:br>
              <a:rPr lang="de-DE" altLang="de-DE" sz="2400"/>
            </a:br>
            <a:r>
              <a:rPr lang="de-DE" altLang="de-DE" sz="2400"/>
              <a:t>   sichtigung von Bewertungsgrundsätzen</a:t>
            </a:r>
            <a:br>
              <a:rPr lang="de-DE" altLang="de-DE" sz="2400"/>
            </a:br>
            <a:r>
              <a:rPr lang="de-DE" altLang="de-DE" sz="2400"/>
              <a:t>- Kosten und Leistungsrechnung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Marketing:</a:t>
            </a:r>
            <a:br>
              <a:rPr lang="de-DE" altLang="de-DE" sz="2400"/>
            </a:br>
            <a:r>
              <a:rPr lang="de-DE" altLang="de-DE" sz="2400"/>
              <a:t>- Marktforschung</a:t>
            </a:r>
            <a:br>
              <a:rPr lang="de-DE" altLang="de-DE" sz="2400"/>
            </a:br>
            <a:r>
              <a:rPr lang="de-DE" altLang="de-DE" sz="2400"/>
              <a:t>- Produkt-, Kommunikations-,</a:t>
            </a:r>
            <a:br>
              <a:rPr lang="de-DE" altLang="de-DE" sz="2400"/>
            </a:br>
            <a:r>
              <a:rPr lang="de-DE" altLang="de-DE" sz="2400"/>
              <a:t>   Distributions- und Preispolitik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BWL / RW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685800" y="1916113"/>
            <a:ext cx="8229600" cy="302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Produktions- und Kostenfunktionen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Steuerlehre</a:t>
            </a:r>
            <a:br>
              <a:rPr lang="de-DE" altLang="de-DE" sz="2400"/>
            </a:br>
            <a:r>
              <a:rPr lang="de-DE" altLang="de-DE" sz="2400"/>
              <a:t>- Gewerbesteuer</a:t>
            </a:r>
            <a:br>
              <a:rPr lang="de-DE" altLang="de-DE" sz="2400"/>
            </a:br>
            <a:r>
              <a:rPr lang="de-DE" altLang="de-DE" sz="2400"/>
              <a:t>- Einkommenssteuer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Investition und Finanzierung</a:t>
            </a:r>
            <a:br>
              <a:rPr lang="de-DE" altLang="de-DE" sz="2400"/>
            </a:br>
            <a:r>
              <a:rPr lang="de-DE" altLang="de-DE" sz="2400"/>
              <a:t>- Investitionsrechnung</a:t>
            </a:r>
            <a:br>
              <a:rPr lang="de-DE" altLang="de-DE" sz="2400"/>
            </a:br>
            <a:r>
              <a:rPr lang="de-DE" altLang="de-DE" sz="2400"/>
              <a:t>- Außen- und Innenfinanzierung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3D02">
      <a:dk1>
        <a:sysClr val="windowText" lastClr="000000"/>
      </a:dk1>
      <a:lt1>
        <a:sysClr val="window" lastClr="FFFFFF"/>
      </a:lt1>
      <a:dk2>
        <a:srgbClr val="254B75"/>
      </a:dk2>
      <a:lt2>
        <a:srgbClr val="DDE9EC"/>
      </a:lt2>
      <a:accent1>
        <a:srgbClr val="6183BB"/>
      </a:accent1>
      <a:accent2>
        <a:srgbClr val="96DB6F"/>
      </a:accent2>
      <a:accent3>
        <a:srgbClr val="42BCC2"/>
      </a:accent3>
      <a:accent4>
        <a:srgbClr val="EE8F48"/>
      </a:accent4>
      <a:accent5>
        <a:srgbClr val="44C4F2"/>
      </a:accent5>
      <a:accent6>
        <a:srgbClr val="A09158"/>
      </a:accent6>
      <a:hlink>
        <a:srgbClr val="B292CA"/>
      </a:hlink>
      <a:folHlink>
        <a:srgbClr val="6B5680"/>
      </a:folHlink>
    </a:clrScheme>
    <a:fontScheme name="3D02">
      <a:majorFont>
        <a:latin typeface="Arial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Arial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7000">
              <a:schemeClr val="phClr">
                <a:tint val="100000"/>
                <a:shade val="60000"/>
                <a:satMod val="180000"/>
              </a:schemeClr>
            </a:gs>
            <a:gs pos="48000">
              <a:schemeClr val="phClr">
                <a:tint val="83000"/>
                <a:shade val="100000"/>
                <a:satMod val="300000"/>
              </a:schemeClr>
            </a:gs>
            <a:gs pos="83000">
              <a:schemeClr val="phClr">
                <a:tint val="99000"/>
                <a:shade val="100000"/>
                <a:satMod val="180000"/>
              </a:schemeClr>
            </a:gs>
            <a:gs pos="100000">
              <a:schemeClr val="phClr">
                <a:shade val="60000"/>
                <a:satMod val="180000"/>
                <a:lumMod val="9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0000"/>
                <a:satMod val="250000"/>
              </a:schemeClr>
            </a:gs>
            <a:gs pos="59000">
              <a:schemeClr val="phClr">
                <a:shade val="80000"/>
                <a:satMod val="130000"/>
              </a:schemeClr>
            </a:gs>
            <a:gs pos="100000">
              <a:schemeClr val="phClr">
                <a:shade val="50000"/>
                <a:satMod val="110000"/>
              </a:schemeClr>
            </a:gs>
          </a:gsLst>
          <a:path path="circle">
            <a:fillToRect l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13</Words>
  <Application>Microsoft Office PowerPoint</Application>
  <PresentationFormat>Bildschirmpräsentation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Тема1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Berufliche Gymnasium Mühlhausen</dc:title>
  <dc:subject>Lehrplaninhalte Fachrichtung Wirtschaft</dc:subject>
  <dc:creator>JW</dc:creator>
  <cp:lastModifiedBy>Herr Winkler</cp:lastModifiedBy>
  <cp:revision>48</cp:revision>
  <dcterms:modified xsi:type="dcterms:W3CDTF">2020-12-09T18:15:00Z</dcterms:modified>
</cp:coreProperties>
</file>